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88" r:id="rId3"/>
    <p:sldId id="289" r:id="rId4"/>
    <p:sldId id="290" r:id="rId5"/>
    <p:sldId id="291" r:id="rId6"/>
    <p:sldId id="292" r:id="rId7"/>
    <p:sldId id="293" r:id="rId8"/>
    <p:sldId id="294" r:id="rId9"/>
    <p:sldId id="295" r:id="rId10"/>
    <p:sldId id="296" r:id="rId11"/>
    <p:sldId id="297" r:id="rId12"/>
    <p:sldId id="298" r:id="rId13"/>
    <p:sldId id="285" r:id="rId14"/>
    <p:sldId id="260" r:id="rId15"/>
    <p:sldId id="261" r:id="rId16"/>
    <p:sldId id="262" r:id="rId17"/>
    <p:sldId id="286" r:id="rId18"/>
    <p:sldId id="287" r:id="rId19"/>
    <p:sldId id="273" r:id="rId20"/>
    <p:sldId id="274" r:id="rId21"/>
    <p:sldId id="257" r:id="rId22"/>
    <p:sldId id="269" r:id="rId23"/>
    <p:sldId id="264" r:id="rId24"/>
    <p:sldId id="270" r:id="rId25"/>
    <p:sldId id="265" r:id="rId26"/>
    <p:sldId id="263" r:id="rId27"/>
    <p:sldId id="266" r:id="rId28"/>
    <p:sldId id="268" r:id="rId29"/>
    <p:sldId id="271" r:id="rId30"/>
    <p:sldId id="272" r:id="rId31"/>
    <p:sldId id="275" r:id="rId32"/>
    <p:sldId id="276" r:id="rId33"/>
    <p:sldId id="277" r:id="rId34"/>
    <p:sldId id="278" r:id="rId35"/>
    <p:sldId id="279" r:id="rId36"/>
    <p:sldId id="280" r:id="rId37"/>
    <p:sldId id="283" r:id="rId38"/>
    <p:sldId id="284" r:id="rId39"/>
    <p:sldId id="281" r:id="rId40"/>
    <p:sldId id="282"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1380" y="60"/>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88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AB9D53-CC1E-4993-AB78-F15E33B70687}" type="datetimeFigureOut">
              <a:rPr lang="en-US" smtClean="0"/>
              <a:pPr/>
              <a:t>2/18/2016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849888-4BBB-4338-809D-62AC4B8E56CE}" type="slidenum">
              <a:rPr lang="en-US" smtClean="0"/>
              <a:pPr/>
              <a:t>‹#›</a:t>
            </a:fld>
            <a:endParaRPr lang="en-US"/>
          </a:p>
        </p:txBody>
      </p:sp>
    </p:spTree>
    <p:extLst>
      <p:ext uri="{BB962C8B-B14F-4D97-AF65-F5344CB8AC3E}">
        <p14:creationId xmlns:p14="http://schemas.microsoft.com/office/powerpoint/2010/main" val="4139702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849888-4BBB-4338-809D-62AC4B8E56CE}" type="slidenum">
              <a:rPr lang="en-US" smtClean="0"/>
              <a:pPr/>
              <a:t>15</a:t>
            </a:fld>
            <a:endParaRPr lang="en-US"/>
          </a:p>
        </p:txBody>
      </p:sp>
    </p:spTree>
    <p:extLst>
      <p:ext uri="{BB962C8B-B14F-4D97-AF65-F5344CB8AC3E}">
        <p14:creationId xmlns:p14="http://schemas.microsoft.com/office/powerpoint/2010/main" val="3579254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849888-4BBB-4338-809D-62AC4B8E56CE}" type="slidenum">
              <a:rPr lang="en-US" smtClean="0"/>
              <a:pPr/>
              <a:t>19</a:t>
            </a:fld>
            <a:endParaRPr lang="en-US"/>
          </a:p>
        </p:txBody>
      </p:sp>
    </p:spTree>
    <p:extLst>
      <p:ext uri="{BB962C8B-B14F-4D97-AF65-F5344CB8AC3E}">
        <p14:creationId xmlns:p14="http://schemas.microsoft.com/office/powerpoint/2010/main" val="13601473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0197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45720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3/8/2014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172200"/>
            <a:ext cx="2133600" cy="365125"/>
          </a:xfrm>
        </p:spPr>
        <p:txBody>
          <a:bodyPr/>
          <a:lstStyle/>
          <a:p>
            <a:r>
              <a:rPr lang="en-US" smtClean="0"/>
              <a:t>3/8/2014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49831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172200"/>
            <a:ext cx="2133600" cy="365125"/>
          </a:xfrm>
        </p:spPr>
        <p:txBody>
          <a:bodyPr/>
          <a:lstStyle/>
          <a:p>
            <a:r>
              <a:rPr lang="en-US" smtClean="0"/>
              <a:t>3/8/2014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172200"/>
            <a:ext cx="2133600" cy="365125"/>
          </a:xfrm>
        </p:spPr>
        <p:txBody>
          <a:bodyPr/>
          <a:lstStyle/>
          <a:p>
            <a:r>
              <a:rPr lang="en-US" smtClean="0"/>
              <a:t>3/8/2014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172200"/>
            <a:ext cx="2133600" cy="365125"/>
          </a:xfrm>
        </p:spPr>
        <p:txBody>
          <a:bodyPr/>
          <a:lstStyle/>
          <a:p>
            <a:r>
              <a:rPr lang="en-US" smtClean="0"/>
              <a:t>3/8/2014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172200"/>
            <a:ext cx="2133600" cy="365125"/>
          </a:xfrm>
        </p:spPr>
        <p:txBody>
          <a:bodyPr/>
          <a:lstStyle/>
          <a:p>
            <a:r>
              <a:rPr lang="en-US" smtClean="0"/>
              <a:t>3/8/2014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172200"/>
            <a:ext cx="2133600" cy="365125"/>
          </a:xfrm>
        </p:spPr>
        <p:txBody>
          <a:bodyPr/>
          <a:lstStyle/>
          <a:p>
            <a:r>
              <a:rPr lang="en-US" smtClean="0"/>
              <a:t>3/8/2014</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172200"/>
            <a:ext cx="2133600" cy="365125"/>
          </a:xfrm>
        </p:spPr>
        <p:txBody>
          <a:bodyPr/>
          <a:lstStyle/>
          <a:p>
            <a:r>
              <a:rPr lang="en-US" smtClean="0"/>
              <a:t>3/8/2014</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188075"/>
            <a:ext cx="2133600" cy="365125"/>
          </a:xfrm>
        </p:spPr>
        <p:txBody>
          <a:bodyPr/>
          <a:lstStyle/>
          <a:p>
            <a:r>
              <a:rPr lang="en-US" smtClean="0"/>
              <a:t>3/8/2014</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3/8/2014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3/8/2014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0F3DF6-95C7-462F-92CE-FC8AD84F3637}" type="slidenum">
              <a:rPr lang="en-US" smtClean="0"/>
              <a:pPr/>
              <a:t>‹#›</a:t>
            </a:fld>
            <a:endParaRPr lang="en-US" dirty="0"/>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990600"/>
            <a:ext cx="8229600" cy="1143000"/>
          </a:xfrm>
          <a:prstGeom prst="rect">
            <a:avLst/>
          </a:prstGeom>
        </p:spPr>
        <p:txBody>
          <a:bodyPr vert="horz" lIns="91440" tIns="45720" rIns="91440" bIns="45720" rtlCol="0" anchor="ctr">
            <a:normAutofit/>
          </a:bodyPr>
          <a:lstStyle/>
          <a:p>
            <a:r>
              <a:rPr lang="en-US" dirty="0" smtClean="0"/>
              <a:t>Presentation Title</a:t>
            </a:r>
            <a:endParaRPr lang="en-US" dirty="0"/>
          </a:p>
        </p:txBody>
      </p:sp>
      <p:sp>
        <p:nvSpPr>
          <p:cNvPr id="3" name="Text Placeholder 2"/>
          <p:cNvSpPr>
            <a:spLocks noGrp="1"/>
          </p:cNvSpPr>
          <p:nvPr>
            <p:ph type="body" idx="1"/>
          </p:nvPr>
        </p:nvSpPr>
        <p:spPr>
          <a:xfrm>
            <a:off x="457200" y="2362200"/>
            <a:ext cx="8229600" cy="2971801"/>
          </a:xfrm>
          <a:prstGeom prst="rect">
            <a:avLst/>
          </a:prstGeom>
        </p:spPr>
        <p:txBody>
          <a:bodyPr vert="horz" lIns="91440" tIns="45720" rIns="91440" bIns="45720" rtlCol="0">
            <a:normAutofit/>
          </a:body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3/8/2014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F3DF6-95C7-462F-92CE-FC8AD84F363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32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Wingdings" pitchFamily="2" charset="2"/>
        <a:buChar char="ü"/>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US" sz="7200" dirty="0" smtClean="0">
                <a:latin typeface="Edwardian Script ITC" pitchFamily="66" charset="0"/>
              </a:rPr>
              <a:t/>
            </a:r>
            <a:br>
              <a:rPr lang="en-US" sz="7200" dirty="0" smtClean="0">
                <a:latin typeface="Edwardian Script ITC" pitchFamily="66" charset="0"/>
              </a:rPr>
            </a:br>
            <a:r>
              <a:rPr lang="en-US" sz="7200" dirty="0" smtClean="0">
                <a:latin typeface="Edwardian Script ITC" pitchFamily="66" charset="0"/>
              </a:rPr>
              <a:t/>
            </a:r>
            <a:br>
              <a:rPr lang="en-US" sz="7200" dirty="0" smtClean="0">
                <a:latin typeface="Edwardian Script ITC" pitchFamily="66" charset="0"/>
              </a:rPr>
            </a:br>
            <a:r>
              <a:rPr lang="en-US" sz="7200" dirty="0" smtClean="0">
                <a:latin typeface="Edwardian Script ITC" pitchFamily="66" charset="0"/>
              </a:rPr>
              <a:t/>
            </a:r>
            <a:br>
              <a:rPr lang="en-US" sz="7200" dirty="0" smtClean="0">
                <a:latin typeface="Edwardian Script ITC" pitchFamily="66" charset="0"/>
              </a:rPr>
            </a:br>
            <a:r>
              <a:rPr lang="en-US" sz="7200" dirty="0" smtClean="0">
                <a:latin typeface="Edwardian Script ITC" pitchFamily="66" charset="0"/>
              </a:rPr>
              <a:t>Public Affairs and Religious Liberty</a:t>
            </a:r>
            <a:br>
              <a:rPr lang="en-US" sz="7200" dirty="0" smtClean="0">
                <a:latin typeface="Edwardian Script ITC" pitchFamily="66" charset="0"/>
              </a:rPr>
            </a:br>
            <a:r>
              <a:rPr lang="en-US" sz="7200" dirty="0" smtClean="0">
                <a:latin typeface="Edwardian Script ITC" pitchFamily="66" charset="0"/>
              </a:rPr>
              <a:t/>
            </a:r>
            <a:br>
              <a:rPr lang="en-US" sz="7200" dirty="0" smtClean="0">
                <a:latin typeface="Edwardian Script ITC" pitchFamily="66" charset="0"/>
              </a:rPr>
            </a:br>
            <a:endParaRPr lang="en-US" sz="7200" dirty="0">
              <a:latin typeface="Edwardian Script ITC" pitchFamily="66" charset="0"/>
            </a:endParaRPr>
          </a:p>
        </p:txBody>
      </p:sp>
      <p:sp>
        <p:nvSpPr>
          <p:cNvPr id="6" name="Slide Number Placeholder 5"/>
          <p:cNvSpPr>
            <a:spLocks noGrp="1"/>
          </p:cNvSpPr>
          <p:nvPr>
            <p:ph type="sldNum" sz="quarter" idx="12"/>
          </p:nvPr>
        </p:nvSpPr>
        <p:spPr/>
        <p:txBody>
          <a:bodyPr/>
          <a:lstStyle/>
          <a:p>
            <a:fld id="{B20F3DF6-95C7-462F-92CE-FC8AD84F3637}" type="slidenum">
              <a:rPr lang="en-US" smtClean="0"/>
              <a:pPr/>
              <a:t>1</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b="1" dirty="0" smtClean="0"/>
              <a:t>3. French Wars Of Religion</a:t>
            </a:r>
          </a:p>
          <a:p>
            <a:pPr>
              <a:buNone/>
            </a:pPr>
            <a:r>
              <a:rPr lang="en-US" dirty="0" smtClean="0"/>
              <a:t>French Wars Of Religion is not a single fight; there were many short period wars in between the 1562 and 1598. These wars were fought by Protestants and French Catholics. The fighting period ended in 1598 when the Huguenots or Protestants were granted the freedom and civil rights.</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10</a:t>
            </a:fld>
            <a:endParaRPr lang="en-US" dirty="0"/>
          </a:p>
        </p:txBody>
      </p:sp>
    </p:spTree>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2. Thirty Years’ War</a:t>
            </a:r>
          </a:p>
          <a:p>
            <a:pPr>
              <a:buNone/>
            </a:pPr>
            <a:r>
              <a:rPr lang="en-US" dirty="0" smtClean="0"/>
              <a:t>Thirty Years’ War is a series of religious wars that were fought in between 1618 to 1648 in Europe and at that time, most of the European countries participated in these wars. left more than 800,000 deaths including soldiers and civilians. These short period wars were also fought between the religious conflicts in between the Holy Roman Empire and France, Sweden and Spain. </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11</a:t>
            </a:fld>
            <a:endParaRPr lang="en-US" dirty="0"/>
          </a:p>
        </p:txBody>
      </p:sp>
    </p:spTree>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b="1" dirty="0" smtClean="0"/>
              <a:t>Eighty Years’ War</a:t>
            </a:r>
          </a:p>
          <a:p>
            <a:pPr marL="514350" indent="-514350">
              <a:buNone/>
            </a:pPr>
            <a:r>
              <a:rPr lang="en-US" dirty="0" smtClean="0"/>
              <a:t>Eighty Years’ War is also known as independent war of Dutch and it was fought from 1568 to 1648 and it was fought in The Low Countries in between the Dutch and Spanish people. The key reason behind this 80 years long war was that Spain emperors implemented different religious rules in the entire Spanish dynasty including the provinces where Dutch were in majority.</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12</a:t>
            </a:fld>
            <a:endParaRPr lang="en-US" dirty="0"/>
          </a:p>
        </p:txBody>
      </p:sp>
    </p:spTree>
  </p:cSld>
  <p:clrMapOvr>
    <a:masterClrMapping/>
  </p:clrMapOvr>
  <p:transition spd="med">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did Freedom of Choice started?</a:t>
            </a:r>
            <a:endParaRPr lang="en-US" dirty="0"/>
          </a:p>
        </p:txBody>
      </p:sp>
      <p:sp>
        <p:nvSpPr>
          <p:cNvPr id="3" name="Content Placeholder 2"/>
          <p:cNvSpPr>
            <a:spLocks noGrp="1"/>
          </p:cNvSpPr>
          <p:nvPr>
            <p:ph idx="1"/>
          </p:nvPr>
        </p:nvSpPr>
        <p:spPr/>
        <p:txBody>
          <a:bodyPr/>
          <a:lstStyle/>
          <a:p>
            <a:r>
              <a:rPr lang="en-US" dirty="0" smtClean="0"/>
              <a:t>In the Garden of Eden</a:t>
            </a:r>
          </a:p>
          <a:p>
            <a:pPr>
              <a:buNone/>
            </a:pPr>
            <a:r>
              <a:rPr lang="en-US" dirty="0" smtClean="0"/>
              <a:t>Genesis 2:16-17</a:t>
            </a:r>
          </a:p>
          <a:p>
            <a:pPr>
              <a:buNone/>
            </a:pP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13</a:t>
            </a:fld>
            <a:endParaRPr lang="en-US" dirty="0"/>
          </a:p>
        </p:txBody>
      </p:sp>
    </p:spTree>
  </p:cSld>
  <p:clrMapOvr>
    <a:masterClrMapping/>
  </p:clrMapOvr>
  <p:transition spd="med">
    <p:wipe dir="d"/>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4000" b="1" dirty="0" smtClean="0"/>
              <a:t>Freedom of Religion</a:t>
            </a:r>
            <a:endParaRPr lang="en-US" sz="4000" dirty="0"/>
          </a:p>
        </p:txBody>
      </p:sp>
      <p:sp>
        <p:nvSpPr>
          <p:cNvPr id="3" name="Content Placeholder 2"/>
          <p:cNvSpPr>
            <a:spLocks noGrp="1"/>
          </p:cNvSpPr>
          <p:nvPr>
            <p:ph idx="1"/>
          </p:nvPr>
        </p:nvSpPr>
        <p:spPr/>
        <p:txBody>
          <a:bodyPr>
            <a:noAutofit/>
          </a:bodyPr>
          <a:lstStyle/>
          <a:p>
            <a:r>
              <a:rPr lang="en-JM" sz="2800" dirty="0" smtClean="0"/>
              <a:t>The United Nations’ 1948 Declaration on Human Rights and the 1981 (November 25) Declaration on the Elimination of all Forms of Intolerance and Discrimination Based on Religion or Belief, protects the religious freedom of all.</a:t>
            </a:r>
            <a:endParaRPr lang="en-US" sz="2800" dirty="0" smtClean="0"/>
          </a:p>
          <a:p>
            <a:endParaRPr lang="en-US" sz="40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14</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Biblical Basis</a:t>
            </a:r>
            <a:endParaRPr lang="en-US" sz="4000" dirty="0"/>
          </a:p>
        </p:txBody>
      </p:sp>
      <p:sp>
        <p:nvSpPr>
          <p:cNvPr id="3" name="Content Placeholder 2"/>
          <p:cNvSpPr>
            <a:spLocks noGrp="1"/>
          </p:cNvSpPr>
          <p:nvPr>
            <p:ph idx="1"/>
          </p:nvPr>
        </p:nvSpPr>
        <p:spPr>
          <a:xfrm>
            <a:off x="457200" y="2362200"/>
            <a:ext cx="8229600" cy="3810000"/>
          </a:xfrm>
        </p:spPr>
        <p:txBody>
          <a:bodyPr>
            <a:noAutofit/>
          </a:bodyPr>
          <a:lstStyle/>
          <a:p>
            <a:r>
              <a:rPr lang="en-JM" sz="2400" dirty="0" smtClean="0"/>
              <a:t>Seventh-day Adventists’ concept of religious freedom is founded on Scripture:</a:t>
            </a:r>
          </a:p>
          <a:p>
            <a:pPr>
              <a:buNone/>
            </a:pPr>
            <a:r>
              <a:rPr lang="en-US" sz="2400" dirty="0" smtClean="0"/>
              <a:t>Joshua 24:15</a:t>
            </a:r>
          </a:p>
          <a:p>
            <a:pPr>
              <a:buNone/>
            </a:pPr>
            <a:r>
              <a:rPr lang="en-US" sz="2400" dirty="0" smtClean="0"/>
              <a:t>But if serving the LORD seems undesirable to you, then choose for yourselves this day whom you will serve, whether the gods your ancestors served beyond the Euphrates, or the gods of the Amorites, in whose land you are living. But as for me and my household, we will serve the LORD."</a:t>
            </a:r>
            <a:br>
              <a:rPr lang="en-US" sz="2400" dirty="0" smtClean="0"/>
            </a:br>
            <a:endParaRPr lang="en-US" sz="24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15</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4"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2"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4"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1"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2"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3"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t>Scriptural References</a:t>
            </a:r>
            <a:endParaRPr lang="en-US" sz="4000" dirty="0"/>
          </a:p>
        </p:txBody>
      </p:sp>
      <p:sp>
        <p:nvSpPr>
          <p:cNvPr id="3" name="Content Placeholder 2"/>
          <p:cNvSpPr>
            <a:spLocks noGrp="1"/>
          </p:cNvSpPr>
          <p:nvPr>
            <p:ph idx="1"/>
          </p:nvPr>
        </p:nvSpPr>
        <p:spPr>
          <a:xfrm>
            <a:off x="457200" y="2133600"/>
            <a:ext cx="8229600" cy="3962400"/>
          </a:xfrm>
        </p:spPr>
        <p:txBody>
          <a:bodyPr>
            <a:normAutofit fontScale="55000" lnSpcReduction="20000"/>
          </a:bodyPr>
          <a:lstStyle/>
          <a:p>
            <a:pPr>
              <a:buNone/>
            </a:pPr>
            <a:r>
              <a:rPr lang="en-US" b="1" dirty="0" smtClean="0"/>
              <a:t>Matthew 4:18-22</a:t>
            </a:r>
          </a:p>
          <a:p>
            <a:pPr>
              <a:buNone/>
            </a:pPr>
            <a:r>
              <a:rPr lang="en-US" b="1" dirty="0" smtClean="0"/>
              <a:t>Jesus Calls His First Disciples</a:t>
            </a:r>
          </a:p>
          <a:p>
            <a:r>
              <a:rPr lang="en-US" sz="4400" baseline="30000" dirty="0" smtClean="0"/>
              <a:t>18 </a:t>
            </a:r>
            <a:r>
              <a:rPr lang="en-US" sz="4400" dirty="0" smtClean="0"/>
              <a:t>As Jesus was walking beside the Sea of Galilee, he saw two brothers, Simon called Peter and his brother Andrew. They were casting a net into the lake, for they were fishermen. </a:t>
            </a:r>
            <a:r>
              <a:rPr lang="en-US" sz="4400" baseline="30000" dirty="0" smtClean="0"/>
              <a:t>19 </a:t>
            </a:r>
            <a:r>
              <a:rPr lang="en-US" sz="4400" dirty="0" smtClean="0"/>
              <a:t>“Come, follow me,” Jesus said, “and I will send you out to fish for people.” </a:t>
            </a:r>
            <a:r>
              <a:rPr lang="en-US" sz="4400" baseline="30000" dirty="0" smtClean="0"/>
              <a:t>20 </a:t>
            </a:r>
            <a:r>
              <a:rPr lang="en-US" sz="4400" dirty="0" smtClean="0"/>
              <a:t>At once they left their nets and followed him.</a:t>
            </a:r>
          </a:p>
          <a:p>
            <a:r>
              <a:rPr lang="en-US" sz="4400" baseline="30000" dirty="0" smtClean="0"/>
              <a:t>21 </a:t>
            </a:r>
            <a:r>
              <a:rPr lang="en-US" sz="4400" dirty="0" smtClean="0"/>
              <a:t>Going on from there, he saw two other brothers, James son of Zebedee and his brother John. They were in a boat with their father Zebedee, preparing their nets. Jesus called them, </a:t>
            </a:r>
            <a:r>
              <a:rPr lang="en-US" sz="4400" baseline="30000" dirty="0" smtClean="0"/>
              <a:t>22 </a:t>
            </a:r>
            <a:r>
              <a:rPr lang="en-US" sz="4400" dirty="0" smtClean="0"/>
              <a:t>and immediately they left the boat and their father and followed him.</a:t>
            </a:r>
          </a:p>
          <a:p>
            <a:pPr>
              <a:buNone/>
            </a:pPr>
            <a:endParaRPr lang="en-US" b="1" dirty="0" smtClean="0"/>
          </a:p>
          <a:p>
            <a:pPr>
              <a:buNone/>
            </a:pP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16</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Religious Freedom?</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It is a fundamental and compound freedom, in that it contains the other freedoms. </a:t>
            </a:r>
          </a:p>
          <a:p>
            <a:r>
              <a:rPr lang="en-US" dirty="0" smtClean="0"/>
              <a:t>It presupposes the freedom of thought, freedom of conscience, freedom of expression, freedom of assembly, freedom to choose or to change religion or philosophy or belief.</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17</a:t>
            </a:fld>
            <a:endParaRPr lang="en-US" dirty="0"/>
          </a:p>
        </p:txBody>
      </p:sp>
    </p:spTree>
  </p:cSld>
  <p:clrMapOvr>
    <a:masterClrMapping/>
  </p:clrMapOvr>
  <p:transition spd="med">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Religious Freedom?</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It is a spiritual endowment:</a:t>
            </a:r>
          </a:p>
          <a:p>
            <a:r>
              <a:rPr lang="en-US" dirty="0" smtClean="0"/>
              <a:t>It is a gift from God to make covenant relationships credible in all justice and peace. No genuine and lasting peace can be achieved by means of coercion or force; therefore the need for religious freedom is not a favor from a government but a primordial gift from God.</a:t>
            </a:r>
          </a:p>
          <a:p>
            <a:pPr>
              <a:buNone/>
            </a:pP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18</a:t>
            </a:fld>
            <a:endParaRPr lang="en-US" dirty="0"/>
          </a:p>
        </p:txBody>
      </p:sp>
    </p:spTree>
  </p:cSld>
  <p:clrMapOvr>
    <a:masterClrMapping/>
  </p:clrMapOvr>
  <p:transition spd="med">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Public Affairs and Religious Liberty</a:t>
            </a:r>
            <a:endParaRPr lang="en-US" sz="4000" dirty="0"/>
          </a:p>
        </p:txBody>
      </p:sp>
      <p:sp>
        <p:nvSpPr>
          <p:cNvPr id="3" name="Content Placeholder 2"/>
          <p:cNvSpPr>
            <a:spLocks noGrp="1"/>
          </p:cNvSpPr>
          <p:nvPr>
            <p:ph idx="1"/>
          </p:nvPr>
        </p:nvSpPr>
        <p:spPr/>
        <p:txBody>
          <a:bodyPr>
            <a:normAutofit/>
          </a:bodyPr>
          <a:lstStyle/>
          <a:p>
            <a:r>
              <a:rPr lang="en-JM" sz="2800" dirty="0" smtClean="0"/>
              <a:t>“The department of Public Affairs and Religious Liberty is organized for the main purpose of maintaining liberty among men, with particular emphasis upon liberty of conscience.” (Church Manual, p. 187).</a:t>
            </a:r>
            <a:endParaRPr lang="en-US" sz="28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19</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Religious Conflicts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Religion is the most sensitive issue and although every religion encourages the idea of peace and tolerance, almost no one remains in peace or tolerates anything when it comes to their religion. History is full of religious wars and some of them have continued for years and killed many. that were fought over religious conflicts and differences.</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2</a:t>
            </a:fld>
            <a:endParaRPr lang="en-US" dirty="0"/>
          </a:p>
        </p:txBody>
      </p:sp>
    </p:spTree>
  </p:cSld>
  <p:clrMapOvr>
    <a:masterClrMapping/>
  </p:clrMapOvr>
  <p:transition spd="med">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Public Affairs and Religious Liberty</a:t>
            </a:r>
            <a:endParaRPr lang="en-US" sz="4000" dirty="0"/>
          </a:p>
        </p:txBody>
      </p:sp>
      <p:sp>
        <p:nvSpPr>
          <p:cNvPr id="3" name="Content Placeholder 2"/>
          <p:cNvSpPr>
            <a:spLocks noGrp="1"/>
          </p:cNvSpPr>
          <p:nvPr>
            <p:ph idx="1"/>
          </p:nvPr>
        </p:nvSpPr>
        <p:spPr/>
        <p:txBody>
          <a:bodyPr>
            <a:normAutofit/>
          </a:bodyPr>
          <a:lstStyle/>
          <a:p>
            <a:pPr>
              <a:buNone/>
            </a:pPr>
            <a:r>
              <a:rPr lang="en-JM" dirty="0" smtClean="0"/>
              <a:t>Definitions:</a:t>
            </a:r>
            <a:endParaRPr lang="en-US" dirty="0" smtClean="0"/>
          </a:p>
          <a:p>
            <a:r>
              <a:rPr lang="en-JM" dirty="0" smtClean="0"/>
              <a:t>Public Affairs – to work for ongoing relations or presence with government and civic society on all levels. </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20</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1143000"/>
          </a:xfrm>
        </p:spPr>
        <p:txBody>
          <a:bodyPr>
            <a:normAutofit fontScale="90000"/>
          </a:bodyPr>
          <a:lstStyle/>
          <a:p>
            <a:r>
              <a:rPr lang="en-US" dirty="0" smtClean="0"/>
              <a:t/>
            </a:r>
            <a:br>
              <a:rPr lang="en-US" dirty="0" smtClean="0"/>
            </a:br>
            <a:r>
              <a:rPr lang="en-US" dirty="0" smtClean="0"/>
              <a:t/>
            </a:r>
            <a:br>
              <a:rPr lang="en-US" dirty="0" smtClean="0"/>
            </a:br>
            <a:r>
              <a:rPr lang="en-US" dirty="0" smtClean="0"/>
              <a:t>Public Affairs and Religious Liberty</a:t>
            </a:r>
            <a:br>
              <a:rPr lang="en-US" dirty="0" smtClean="0"/>
            </a:br>
            <a:endParaRPr lang="en-US" dirty="0"/>
          </a:p>
        </p:txBody>
      </p:sp>
      <p:sp>
        <p:nvSpPr>
          <p:cNvPr id="3" name="Content Placeholder 2"/>
          <p:cNvSpPr>
            <a:spLocks noGrp="1"/>
          </p:cNvSpPr>
          <p:nvPr>
            <p:ph idx="1"/>
          </p:nvPr>
        </p:nvSpPr>
        <p:spPr>
          <a:xfrm>
            <a:off x="457200" y="2057400"/>
            <a:ext cx="8229600" cy="4068763"/>
          </a:xfrm>
        </p:spPr>
        <p:txBody>
          <a:bodyPr>
            <a:normAutofit fontScale="62500" lnSpcReduction="20000"/>
          </a:bodyPr>
          <a:lstStyle/>
          <a:p>
            <a:pPr>
              <a:buNone/>
            </a:pPr>
            <a:r>
              <a:rPr lang="en-US" sz="4600" dirty="0" smtClean="0"/>
              <a:t>Definitions:</a:t>
            </a:r>
          </a:p>
          <a:p>
            <a:pPr>
              <a:buNone/>
            </a:pPr>
            <a:endParaRPr lang="en-US" dirty="0" smtClean="0"/>
          </a:p>
          <a:p>
            <a:pPr>
              <a:buNone/>
            </a:pPr>
            <a:r>
              <a:rPr lang="en-JM" sz="4000" dirty="0" smtClean="0"/>
              <a:t>Religious Liberty – an individual’s natural and right to freedom of conscience:  </a:t>
            </a:r>
          </a:p>
          <a:p>
            <a:pPr marL="742950" indent="-742950">
              <a:buFont typeface="+mj-lt"/>
              <a:buAutoNum type="arabicPeriod"/>
            </a:pPr>
            <a:r>
              <a:rPr lang="en-JM" sz="4000" dirty="0" smtClean="0"/>
              <a:t>To worship or not to worship; to profess, to practice, and to promulgate one’s religious beliefs, or to change them according to one’s conscience or opinions. </a:t>
            </a:r>
          </a:p>
          <a:p>
            <a:pPr marL="742950" indent="-742950">
              <a:buFont typeface="+mj-lt"/>
              <a:buAutoNum type="arabicPeriod"/>
            </a:pPr>
            <a:r>
              <a:rPr lang="en-JM" sz="4000" dirty="0" smtClean="0"/>
              <a:t>It includes or implies other human rights such as freedom of thought, association, press, and education.</a:t>
            </a:r>
          </a:p>
          <a:p>
            <a:pPr>
              <a:buNone/>
            </a:pPr>
            <a:endParaRPr lang="en-US" dirty="0" smtClean="0"/>
          </a:p>
        </p:txBody>
      </p:sp>
      <p:sp>
        <p:nvSpPr>
          <p:cNvPr id="6" name="Slide Number Placeholder 5"/>
          <p:cNvSpPr>
            <a:spLocks noGrp="1"/>
          </p:cNvSpPr>
          <p:nvPr>
            <p:ph type="sldNum" sz="quarter" idx="12"/>
          </p:nvPr>
        </p:nvSpPr>
        <p:spPr/>
        <p:txBody>
          <a:bodyPr/>
          <a:lstStyle/>
          <a:p>
            <a:fld id="{B20F3DF6-95C7-462F-92CE-FC8AD84F3637}" type="slidenum">
              <a:rPr lang="en-US" smtClean="0"/>
              <a:pPr/>
              <a:t>21</a:t>
            </a:fld>
            <a:endParaRPr lang="en-US"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down)">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4000" b="1" dirty="0" smtClean="0"/>
              <a:t>Aims and Objectives</a:t>
            </a:r>
            <a:endParaRPr lang="en-US" sz="4000" dirty="0"/>
          </a:p>
        </p:txBody>
      </p:sp>
      <p:sp>
        <p:nvSpPr>
          <p:cNvPr id="3" name="Content Placeholder 2"/>
          <p:cNvSpPr>
            <a:spLocks noGrp="1"/>
          </p:cNvSpPr>
          <p:nvPr>
            <p:ph idx="1"/>
          </p:nvPr>
        </p:nvSpPr>
        <p:spPr>
          <a:xfrm>
            <a:off x="457200" y="2362200"/>
            <a:ext cx="8229600" cy="3733800"/>
          </a:xfrm>
        </p:spPr>
        <p:txBody>
          <a:bodyPr>
            <a:noAutofit/>
          </a:bodyPr>
          <a:lstStyle/>
          <a:p>
            <a:endParaRPr lang="en-JM" dirty="0" smtClean="0"/>
          </a:p>
          <a:p>
            <a:r>
              <a:rPr lang="en-JM" sz="2800" b="1" dirty="0" smtClean="0"/>
              <a:t>The Department of PARL is organized for the main purpose of maintaining liberty among men, with particular emphasis upon liberty of conscience.</a:t>
            </a:r>
            <a:endParaRPr lang="en-US" sz="2800" b="1" dirty="0" smtClean="0"/>
          </a:p>
          <a:p>
            <a:pPr>
              <a:buNone/>
            </a:pPr>
            <a:r>
              <a:rPr lang="en-JM" dirty="0" smtClean="0"/>
              <a:t> </a:t>
            </a:r>
            <a:endParaRPr lang="en-US" dirty="0" smtClean="0"/>
          </a:p>
          <a:p>
            <a:pPr>
              <a:buNone/>
            </a:pPr>
            <a:endParaRPr lang="en-US" sz="28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22</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b="1" dirty="0" smtClean="0"/>
              <a:t>Aims and Objectives</a:t>
            </a:r>
            <a:endParaRPr lang="en-US" dirty="0"/>
          </a:p>
        </p:txBody>
      </p:sp>
      <p:sp>
        <p:nvSpPr>
          <p:cNvPr id="3" name="Content Placeholder 2"/>
          <p:cNvSpPr>
            <a:spLocks noGrp="1"/>
          </p:cNvSpPr>
          <p:nvPr>
            <p:ph idx="1"/>
          </p:nvPr>
        </p:nvSpPr>
        <p:spPr>
          <a:xfrm>
            <a:off x="381000" y="2057400"/>
            <a:ext cx="8534400" cy="4038600"/>
          </a:xfrm>
        </p:spPr>
        <p:txBody>
          <a:bodyPr>
            <a:noAutofit/>
          </a:bodyPr>
          <a:lstStyle/>
          <a:p>
            <a:pPr marL="457200" lvl="0" indent="-457200">
              <a:buFont typeface="+mj-lt"/>
              <a:buAutoNum type="arabicPeriod"/>
            </a:pPr>
            <a:r>
              <a:rPr lang="en-JM" sz="2800" dirty="0" smtClean="0"/>
              <a:t>As the surest way of securing full religious liberty, the department is concerned with fostering the separation of church and state.  The state should never invade the distinct realm of the church to affect in any way the complete freedom of conscience or the right to profess, practice, and promulgate religious beliefs; and the church should never invade the distinctive realm of the state. </a:t>
            </a:r>
            <a:r>
              <a:rPr lang="en-JM" sz="2800" b="1" dirty="0" smtClean="0"/>
              <a:t>Mathew 22:16-21</a:t>
            </a:r>
            <a:r>
              <a:rPr lang="en-JM" sz="2800" dirty="0" smtClean="0"/>
              <a:t>.  (See Church Manual).</a:t>
            </a:r>
            <a:endParaRPr lang="en-US" sz="28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23</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b="1" dirty="0" smtClean="0"/>
              <a:t>Aims and Objectives</a:t>
            </a:r>
            <a:endParaRPr lang="en-US" dirty="0"/>
          </a:p>
        </p:txBody>
      </p:sp>
      <p:sp>
        <p:nvSpPr>
          <p:cNvPr id="3" name="Content Placeholder 2"/>
          <p:cNvSpPr>
            <a:spLocks noGrp="1"/>
          </p:cNvSpPr>
          <p:nvPr>
            <p:ph idx="1"/>
          </p:nvPr>
        </p:nvSpPr>
        <p:spPr>
          <a:xfrm>
            <a:off x="457200" y="2362200"/>
            <a:ext cx="8229600" cy="3352800"/>
          </a:xfrm>
        </p:spPr>
        <p:txBody>
          <a:bodyPr>
            <a:normAutofit/>
          </a:bodyPr>
          <a:lstStyle/>
          <a:p>
            <a:pPr marL="457200" lvl="0" indent="-457200">
              <a:buNone/>
            </a:pPr>
            <a:r>
              <a:rPr lang="en-JM" sz="2400" b="1" dirty="0" smtClean="0"/>
              <a:t>2</a:t>
            </a:r>
            <a:r>
              <a:rPr lang="en-JM" b="1" dirty="0" smtClean="0"/>
              <a:t>.	</a:t>
            </a:r>
            <a:r>
              <a:rPr lang="en-JM" sz="2800" dirty="0" smtClean="0"/>
              <a:t>The department seeks to guard against intrusions upon religious liberty, especially in view of the persecution prophesied in Revelation 13.  “It is our duty to do all in our power to avert the threatened danger.”  (Testimonies, Vol. 5, p. 452).</a:t>
            </a:r>
            <a:endParaRPr lang="en-US" sz="28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24</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b="1" dirty="0" smtClean="0"/>
              <a:t>Freedom of Religion</a:t>
            </a:r>
            <a:endParaRPr lang="en-US" dirty="0"/>
          </a:p>
        </p:txBody>
      </p:sp>
      <p:sp>
        <p:nvSpPr>
          <p:cNvPr id="3" name="Content Placeholder 2"/>
          <p:cNvSpPr>
            <a:spLocks noGrp="1"/>
          </p:cNvSpPr>
          <p:nvPr>
            <p:ph idx="1"/>
          </p:nvPr>
        </p:nvSpPr>
        <p:spPr/>
        <p:txBody>
          <a:bodyPr>
            <a:noAutofit/>
          </a:bodyPr>
          <a:lstStyle/>
          <a:p>
            <a:pPr>
              <a:buNone/>
            </a:pPr>
            <a:r>
              <a:rPr lang="en-JM" sz="2800" dirty="0" smtClean="0"/>
              <a:t>Adventists believe in the freedom of all religions and religious denominations (Hindu, Islam, Mormons, Roman Catholic, etc.)  The suppression of the freedom of one is a threat to the freedom of all.</a:t>
            </a:r>
            <a:endParaRPr lang="en-US" sz="2800" dirty="0" smtClean="0"/>
          </a:p>
          <a:p>
            <a:pPr>
              <a:buNone/>
            </a:pPr>
            <a:endParaRPr lang="en-US" sz="40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25</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JM" b="1" dirty="0" smtClean="0"/>
              <a:t>Non-Denominational Causes</a:t>
            </a:r>
            <a:r>
              <a:rPr lang="en-US" dirty="0" smtClean="0"/>
              <a:t/>
            </a:r>
            <a:br>
              <a:rPr lang="en-US" dirty="0" smtClean="0"/>
            </a:br>
            <a:endParaRPr lang="en-US" dirty="0"/>
          </a:p>
        </p:txBody>
      </p:sp>
      <p:sp>
        <p:nvSpPr>
          <p:cNvPr id="3" name="Content Placeholder 2"/>
          <p:cNvSpPr>
            <a:spLocks noGrp="1"/>
          </p:cNvSpPr>
          <p:nvPr>
            <p:ph idx="1"/>
          </p:nvPr>
        </p:nvSpPr>
        <p:spPr>
          <a:xfrm>
            <a:off x="457200" y="2362200"/>
            <a:ext cx="8229600" cy="3657600"/>
          </a:xfrm>
        </p:spPr>
        <p:txBody>
          <a:bodyPr>
            <a:noAutofit/>
          </a:bodyPr>
          <a:lstStyle/>
          <a:p>
            <a:r>
              <a:rPr lang="en-JM" sz="2800" dirty="0" smtClean="0"/>
              <a:t>Exclaimed Martin Luther King, Jr.:  “Injustice anywhere is a threat to justice everywhere.”</a:t>
            </a:r>
            <a:endParaRPr lang="en-US" sz="2800" dirty="0" smtClean="0"/>
          </a:p>
          <a:p>
            <a:endParaRPr lang="en-US" sz="2800" dirty="0" smtClean="0"/>
          </a:p>
          <a:p>
            <a:r>
              <a:rPr lang="en-JM" sz="2800" dirty="0" smtClean="0"/>
              <a:t>Adventist religious liberty people practice the maxim:  ‘The best way to safeguard your own rights is to advocate the same rights for everyone else.’ </a:t>
            </a:r>
            <a:endParaRPr lang="en-US" sz="28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26</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Working with others</a:t>
            </a:r>
            <a:endParaRPr lang="en-US" sz="4000" dirty="0"/>
          </a:p>
        </p:txBody>
      </p:sp>
      <p:sp>
        <p:nvSpPr>
          <p:cNvPr id="3" name="Content Placeholder 2"/>
          <p:cNvSpPr>
            <a:spLocks noGrp="1"/>
          </p:cNvSpPr>
          <p:nvPr>
            <p:ph idx="1"/>
          </p:nvPr>
        </p:nvSpPr>
        <p:spPr>
          <a:xfrm>
            <a:off x="457200" y="1828800"/>
            <a:ext cx="8229600" cy="3886200"/>
          </a:xfrm>
        </p:spPr>
        <p:txBody>
          <a:bodyPr>
            <a:noAutofit/>
          </a:bodyPr>
          <a:lstStyle/>
          <a:p>
            <a:pPr>
              <a:buNone/>
            </a:pPr>
            <a:endParaRPr lang="en-US" sz="2400" dirty="0" smtClean="0"/>
          </a:p>
          <a:p>
            <a:r>
              <a:rPr lang="en-JM" sz="2800" dirty="0" smtClean="0"/>
              <a:t>To maintain and promote religious liberty it is important that we work with others who share the same interests.</a:t>
            </a:r>
            <a:endParaRPr lang="en-US" sz="2800" dirty="0" smtClean="0"/>
          </a:p>
          <a:p>
            <a:r>
              <a:rPr lang="en-JM" sz="2800" dirty="0" smtClean="0"/>
              <a:t>The General Conference provides $4,000 annually, and Seventh-day Adventist congregations and individuals give donations to the American Church-State watchdog group, Americans United for Separation of Church and State (AUSCS). </a:t>
            </a:r>
            <a:endParaRPr lang="en-US" sz="2800" dirty="0" smtClean="0"/>
          </a:p>
          <a:p>
            <a:endParaRPr lang="en-US" sz="2400" dirty="0" smtClean="0"/>
          </a:p>
          <a:p>
            <a:pPr>
              <a:buNone/>
            </a:pPr>
            <a:endParaRPr lang="en-US" sz="2400" dirty="0" smtClean="0"/>
          </a:p>
          <a:p>
            <a:endParaRPr lang="en-US" sz="2400" dirty="0" smtClean="0"/>
          </a:p>
          <a:p>
            <a:endParaRPr lang="en-US" sz="24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27</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Working with others</a:t>
            </a:r>
            <a:endParaRPr lang="en-US" sz="4000" dirty="0"/>
          </a:p>
        </p:txBody>
      </p:sp>
      <p:sp>
        <p:nvSpPr>
          <p:cNvPr id="3" name="Content Placeholder 2"/>
          <p:cNvSpPr>
            <a:spLocks noGrp="1"/>
          </p:cNvSpPr>
          <p:nvPr>
            <p:ph idx="1"/>
          </p:nvPr>
        </p:nvSpPr>
        <p:spPr/>
        <p:txBody>
          <a:bodyPr>
            <a:normAutofit/>
          </a:bodyPr>
          <a:lstStyle/>
          <a:p>
            <a:pPr>
              <a:buNone/>
            </a:pPr>
            <a:r>
              <a:rPr lang="en-JM" sz="2800" dirty="0" smtClean="0"/>
              <a:t>The International Religious Liberty Association (IRLA), which was formed in 1893 works with others.  </a:t>
            </a:r>
          </a:p>
          <a:p>
            <a:r>
              <a:rPr lang="en-JM" sz="2800" dirty="0" smtClean="0"/>
              <a:t>Its Board includes representatives of various denominations.  Non-Adventists are invited to and participate in its congresses, seminars, lectures and festivals. </a:t>
            </a:r>
            <a:endParaRPr lang="en-US" sz="4000" dirty="0" smtClean="0"/>
          </a:p>
        </p:txBody>
      </p:sp>
      <p:sp>
        <p:nvSpPr>
          <p:cNvPr id="4" name="Slide Number Placeholder 3"/>
          <p:cNvSpPr>
            <a:spLocks noGrp="1"/>
          </p:cNvSpPr>
          <p:nvPr>
            <p:ph type="sldNum" sz="quarter" idx="12"/>
          </p:nvPr>
        </p:nvSpPr>
        <p:spPr/>
        <p:txBody>
          <a:bodyPr/>
          <a:lstStyle/>
          <a:p>
            <a:fld id="{B20F3DF6-95C7-462F-92CE-FC8AD84F3637}" type="slidenum">
              <a:rPr lang="en-US" smtClean="0"/>
              <a:pPr/>
              <a:t>28</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4000" b="1" dirty="0" smtClean="0"/>
              <a:t>Our Responsibility</a:t>
            </a:r>
            <a:endParaRPr lang="en-US" sz="4000" dirty="0"/>
          </a:p>
        </p:txBody>
      </p:sp>
      <p:sp>
        <p:nvSpPr>
          <p:cNvPr id="3" name="Content Placeholder 2"/>
          <p:cNvSpPr>
            <a:spLocks noGrp="1"/>
          </p:cNvSpPr>
          <p:nvPr>
            <p:ph idx="1"/>
          </p:nvPr>
        </p:nvSpPr>
        <p:spPr/>
        <p:txBody>
          <a:bodyPr>
            <a:normAutofit fontScale="92500" lnSpcReduction="10000"/>
          </a:bodyPr>
          <a:lstStyle/>
          <a:p>
            <a:r>
              <a:rPr lang="en-JM" sz="2800" b="1" dirty="0" smtClean="0"/>
              <a:t>While we realize that religious liberty problems and even persecution can have beneficial and purifying results and that the gospel work can be given impetus in times of crisis, we are admonished to do “everything that we can do” to save our people from persecution and oppression (Testimonies, Vol. 9, p. 230), and to hold high the banner of religious liberty committed to our hands (</a:t>
            </a:r>
            <a:r>
              <a:rPr lang="en-JM" sz="2800" b="1" u="sng" dirty="0" smtClean="0"/>
              <a:t>Acts of the Apostles</a:t>
            </a:r>
            <a:r>
              <a:rPr lang="en-JM" sz="2800" b="1" dirty="0" smtClean="0"/>
              <a:t>, pages 68-69.</a:t>
            </a:r>
            <a:endParaRPr lang="en-US" sz="2800" b="1" dirty="0" smtClean="0"/>
          </a:p>
          <a:p>
            <a:endParaRPr lang="en-US" b="1"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29</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Largest Religious Wars</a:t>
            </a:r>
            <a:endParaRPr lang="en-US" dirty="0"/>
          </a:p>
        </p:txBody>
      </p:sp>
      <p:sp>
        <p:nvSpPr>
          <p:cNvPr id="3" name="Content Placeholder 2"/>
          <p:cNvSpPr>
            <a:spLocks noGrp="1"/>
          </p:cNvSpPr>
          <p:nvPr>
            <p:ph idx="1"/>
          </p:nvPr>
        </p:nvSpPr>
        <p:spPr/>
        <p:txBody>
          <a:bodyPr/>
          <a:lstStyle/>
          <a:p>
            <a:r>
              <a:rPr lang="en-US" b="1" dirty="0" smtClean="0"/>
              <a:t>10. Second War of </a:t>
            </a:r>
            <a:r>
              <a:rPr lang="en-US" b="1" dirty="0" err="1" smtClean="0"/>
              <a:t>Kappel</a:t>
            </a:r>
            <a:endParaRPr lang="en-US" b="1" dirty="0" smtClean="0"/>
          </a:p>
          <a:p>
            <a:pPr>
              <a:buNone/>
            </a:pPr>
            <a:r>
              <a:rPr lang="en-US" dirty="0" smtClean="0"/>
              <a:t>Religious conflicts between Catholic cantons and Protestants. Second War Of Keppel was fought in 1531 in the land of Switzerland – 700 died</a:t>
            </a:r>
          </a:p>
          <a:p>
            <a:pPr>
              <a:buNone/>
            </a:pPr>
            <a:endParaRPr lang="en-US" b="1" dirty="0" smtClean="0"/>
          </a:p>
        </p:txBody>
      </p:sp>
      <p:sp>
        <p:nvSpPr>
          <p:cNvPr id="4" name="Slide Number Placeholder 3"/>
          <p:cNvSpPr>
            <a:spLocks noGrp="1"/>
          </p:cNvSpPr>
          <p:nvPr>
            <p:ph type="sldNum" sz="quarter" idx="12"/>
          </p:nvPr>
        </p:nvSpPr>
        <p:spPr/>
        <p:txBody>
          <a:bodyPr/>
          <a:lstStyle/>
          <a:p>
            <a:fld id="{B20F3DF6-95C7-462F-92CE-FC8AD84F3637}" type="slidenum">
              <a:rPr lang="en-US" smtClean="0"/>
              <a:pPr/>
              <a:t>3</a:t>
            </a:fld>
            <a:endParaRPr lang="en-US" dirty="0"/>
          </a:p>
        </p:txBody>
      </p:sp>
    </p:spTree>
  </p:cSld>
  <p:clrMapOvr>
    <a:masterClrMapping/>
  </p:clrMapOvr>
  <p:transition spd="med">
    <p:wipe dir="d"/>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Our Responsibility</a:t>
            </a:r>
            <a:endParaRPr lang="en-US" sz="4000" dirty="0"/>
          </a:p>
        </p:txBody>
      </p:sp>
      <p:sp>
        <p:nvSpPr>
          <p:cNvPr id="3" name="Content Placeholder 2"/>
          <p:cNvSpPr>
            <a:spLocks noGrp="1"/>
          </p:cNvSpPr>
          <p:nvPr>
            <p:ph idx="1"/>
          </p:nvPr>
        </p:nvSpPr>
        <p:spPr/>
        <p:txBody>
          <a:bodyPr>
            <a:noAutofit/>
          </a:bodyPr>
          <a:lstStyle/>
          <a:p>
            <a:r>
              <a:rPr lang="en-JM" sz="4000" dirty="0" smtClean="0"/>
              <a:t>Further, we are warned that “we are not doing the will of God if we sit in quietude, doing nothing to preserve liberty of conscience” (</a:t>
            </a:r>
            <a:r>
              <a:rPr lang="en-JM" sz="4000" u="sng" dirty="0" smtClean="0"/>
              <a:t>Testimonies,</a:t>
            </a:r>
            <a:r>
              <a:rPr lang="en-JM" sz="4000" dirty="0" smtClean="0"/>
              <a:t> Vol. 5, page 714).</a:t>
            </a:r>
            <a:endParaRPr lang="en-US" sz="4000" dirty="0" smtClean="0"/>
          </a:p>
          <a:p>
            <a:pPr>
              <a:buNone/>
            </a:pPr>
            <a:r>
              <a:rPr lang="en-JM" sz="4000" dirty="0" smtClean="0"/>
              <a:t> </a:t>
            </a:r>
            <a:endParaRPr lang="en-US" sz="4000" dirty="0" smtClean="0"/>
          </a:p>
          <a:p>
            <a:endParaRPr lang="en-US" sz="4000" dirty="0" smtClean="0"/>
          </a:p>
        </p:txBody>
      </p:sp>
      <p:sp>
        <p:nvSpPr>
          <p:cNvPr id="4" name="Slide Number Placeholder 3"/>
          <p:cNvSpPr>
            <a:spLocks noGrp="1"/>
          </p:cNvSpPr>
          <p:nvPr>
            <p:ph type="sldNum" sz="quarter" idx="12"/>
          </p:nvPr>
        </p:nvSpPr>
        <p:spPr/>
        <p:txBody>
          <a:bodyPr/>
          <a:lstStyle/>
          <a:p>
            <a:fld id="{B20F3DF6-95C7-462F-92CE-FC8AD84F3637}" type="slidenum">
              <a:rPr lang="en-US" smtClean="0"/>
              <a:pPr/>
              <a:t>30</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checkerboard(across)">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b="1" dirty="0" smtClean="0"/>
              <a:t/>
            </a:r>
            <a:br>
              <a:rPr lang="en-JM" b="1" dirty="0" smtClean="0"/>
            </a:br>
            <a:r>
              <a:rPr lang="en-JM" b="1" dirty="0" smtClean="0"/>
              <a:t>Declaration of Principles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JM" b="1" dirty="0" smtClean="0"/>
              <a:t>We believe in religious liberty, and hold that this God-given right is exercised at its best when there is separation between church and state. </a:t>
            </a:r>
            <a:endParaRPr lang="en-US" b="1" dirty="0" smtClean="0"/>
          </a:p>
          <a:p>
            <a:r>
              <a:rPr lang="en-JM" b="1" dirty="0" smtClean="0"/>
              <a:t>We believe in civil government as divinely ordained to protect men in the enjoyment of their natural rights, and to rule in civil things; and that in this realm it is entitled to the respectful and willing obedience of all.</a:t>
            </a:r>
            <a:endParaRPr lang="en-US" b="1" dirty="0" smtClean="0"/>
          </a:p>
          <a:p>
            <a:endParaRPr lang="en-US" b="1"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31</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nodeType="clickEffect">
                                  <p:stCondLst>
                                    <p:cond delay="0"/>
                                  </p:stCondLst>
                                  <p:iterate type="lt">
                                    <p:tmPct val="50000"/>
                                  </p:iterate>
                                  <p:childTnLst>
                                    <p:set>
                                      <p:cBhvr>
                                        <p:cTn id="16" dur="1" fill="hold">
                                          <p:stCondLst>
                                            <p:cond delay="0"/>
                                          </p:stCondLst>
                                        </p:cTn>
                                        <p:tgtEl>
                                          <p:spTgt spid="3">
                                            <p:txEl>
                                              <p:pRg st="1" end="1"/>
                                            </p:txEl>
                                          </p:spTgt>
                                        </p:tgtEl>
                                        <p:attrNameLst>
                                          <p:attrName>style.visibility</p:attrName>
                                        </p:attrNameLst>
                                      </p:cBhvr>
                                      <p:to>
                                        <p:strVal val="visible"/>
                                      </p:to>
                                    </p:set>
                                    <p:set>
                                      <p:cBhvr>
                                        <p:cTn id="17" dur="455" fill="hold">
                                          <p:stCondLst>
                                            <p:cond delay="0"/>
                                          </p:stCondLst>
                                        </p:cTn>
                                        <p:tgtEl>
                                          <p:spTgt spid="3">
                                            <p:txEl>
                                              <p:pRg st="1" end="1"/>
                                            </p:txEl>
                                          </p:spTgt>
                                        </p:tgtEl>
                                        <p:attrNameLst>
                                          <p:attrName>style.rotation</p:attrName>
                                        </p:attrNameLst>
                                      </p:cBhvr>
                                      <p:to>
                                        <p:strVal val="-45.0"/>
                                      </p:to>
                                    </p:set>
                                    <p:anim calcmode="lin" valueType="num">
                                      <p:cBhvr>
                                        <p:cTn id="18"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b="1" dirty="0" smtClean="0"/>
              <a:t/>
            </a:r>
            <a:br>
              <a:rPr lang="en-JM" b="1" dirty="0" smtClean="0"/>
            </a:br>
            <a:r>
              <a:rPr lang="en-JM" b="1" dirty="0" smtClean="0"/>
              <a:t>Declaration of Principles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JM" dirty="0" smtClean="0"/>
              <a:t>We believe in the individual’s natural and inalienable right to freedom of conscience:  to worship or not to worship; to profess, to practice, and to promulgate his religious beliefs, or to change them according to his conscience or opinions, holding that these are the essence of religious liberty; but that in the exercise of this right he should respect the equivalent rights of others. </a:t>
            </a:r>
            <a:endParaRPr lang="en-US" dirty="0" smtClean="0"/>
          </a:p>
          <a:p>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32</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b="1" dirty="0" smtClean="0"/>
              <a:t/>
            </a:r>
            <a:br>
              <a:rPr lang="en-JM" b="1" dirty="0" smtClean="0"/>
            </a:br>
            <a:r>
              <a:rPr lang="en-JM" b="1" dirty="0" smtClean="0"/>
              <a:t>The Church and Society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 </a:t>
            </a:r>
            <a:r>
              <a:rPr lang="en-JM" dirty="0" smtClean="0"/>
              <a:t>Since the beginning of her organization in 1863, the Seventh-day Adventist Church has been aware of her mission in society.  Rejecting the temptation of creating ghettos, the Church understood her historical role as being the “salt of the earth.”  Rooted in the Protestant Reformation, Adventism has adopted the concept of a holistic religion. </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33</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b="1" dirty="0" smtClean="0"/>
              <a:t/>
            </a:r>
            <a:br>
              <a:rPr lang="en-JM" b="1" dirty="0" smtClean="0"/>
            </a:br>
            <a:r>
              <a:rPr lang="en-JM" b="1" dirty="0" smtClean="0"/>
              <a:t>Relations with Other Churches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JM" dirty="0" smtClean="0"/>
              <a:t>Though the Seventh-day Adventist Church is not a member of either the World Council of Churches (WCC) or the National Council of Churches in the United States of America (NCCUSA), it is open to inter-church relations. </a:t>
            </a:r>
          </a:p>
          <a:p>
            <a:r>
              <a:rPr lang="en-JM" dirty="0" smtClean="0"/>
              <a:t>Representatives of the Church attend meetings of these and other organizations as observers, advisors, or consultants.</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34</a:t>
            </a:fld>
            <a:endParaRPr lang="en-US" dirty="0"/>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Relations with Other Churches</a:t>
            </a:r>
            <a:endParaRPr lang="en-US" dirty="0"/>
          </a:p>
        </p:txBody>
      </p:sp>
      <p:sp>
        <p:nvSpPr>
          <p:cNvPr id="3" name="Content Placeholder 2"/>
          <p:cNvSpPr>
            <a:spLocks noGrp="1"/>
          </p:cNvSpPr>
          <p:nvPr>
            <p:ph idx="1"/>
          </p:nvPr>
        </p:nvSpPr>
        <p:spPr/>
        <p:txBody>
          <a:bodyPr>
            <a:normAutofit/>
          </a:bodyPr>
          <a:lstStyle/>
          <a:p>
            <a:r>
              <a:rPr lang="en-JM" sz="3000" dirty="0" smtClean="0"/>
              <a:t>The Seventh-day Adventist General Conference has been a long-time (over 30 years) participant in the Conference of Secretaries of Christian World Communions.  In fact, its representative has been the secretary of this conference for many years and has played a constructive role.</a:t>
            </a:r>
            <a:endParaRPr lang="en-US" sz="3000" dirty="0" smtClean="0"/>
          </a:p>
          <a:p>
            <a:endParaRPr lang="en-US" b="1"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35</a:t>
            </a:fld>
            <a:endParaRPr lang="en-US"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2"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Relations with Other Churches</a:t>
            </a:r>
            <a:endParaRPr lang="en-US" dirty="0"/>
          </a:p>
        </p:txBody>
      </p:sp>
      <p:sp>
        <p:nvSpPr>
          <p:cNvPr id="3" name="Content Placeholder 2"/>
          <p:cNvSpPr>
            <a:spLocks noGrp="1"/>
          </p:cNvSpPr>
          <p:nvPr>
            <p:ph idx="1"/>
          </p:nvPr>
        </p:nvSpPr>
        <p:spPr/>
        <p:txBody>
          <a:bodyPr>
            <a:noAutofit/>
          </a:bodyPr>
          <a:lstStyle/>
          <a:p>
            <a:r>
              <a:rPr lang="en-JM" sz="3600" dirty="0" smtClean="0"/>
              <a:t>While always insisting on keeping their own identity and focusing on their mission, Adventists are an open and caring people and enjoy conscientious cooperation and fellowship with other Christians.</a:t>
            </a:r>
            <a:endParaRPr lang="en-US" sz="3600" dirty="0" smtClean="0"/>
          </a:p>
          <a:p>
            <a:endParaRPr lang="en-US" sz="40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36</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Roles of the Local PARL Director</a:t>
            </a:r>
            <a:endParaRPr lang="en-US" sz="4000" dirty="0"/>
          </a:p>
        </p:txBody>
      </p:sp>
      <p:sp>
        <p:nvSpPr>
          <p:cNvPr id="3" name="Content Placeholder 2"/>
          <p:cNvSpPr>
            <a:spLocks noGrp="1"/>
          </p:cNvSpPr>
          <p:nvPr>
            <p:ph idx="1"/>
          </p:nvPr>
        </p:nvSpPr>
        <p:spPr/>
        <p:txBody>
          <a:bodyPr>
            <a:normAutofit fontScale="25000" lnSpcReduction="20000"/>
          </a:bodyPr>
          <a:lstStyle/>
          <a:p>
            <a:pPr marL="514350" lvl="0" indent="-514350">
              <a:buNone/>
            </a:pPr>
            <a:r>
              <a:rPr lang="en-US" sz="9600" b="1" dirty="0" smtClean="0">
                <a:cs typeface="Times New Roman" pitchFamily="18" charset="0"/>
              </a:rPr>
              <a:t>Keep current and up-to-date with information and concern</a:t>
            </a:r>
          </a:p>
          <a:p>
            <a:pPr marL="514350" lvl="0" indent="-514350">
              <a:buNone/>
            </a:pPr>
            <a:r>
              <a:rPr lang="en-US" sz="9600" b="1" dirty="0" smtClean="0">
                <a:cs typeface="Times New Roman" pitchFamily="18" charset="0"/>
              </a:rPr>
              <a:t>about the rights and freedom of individuals, especially as it</a:t>
            </a:r>
          </a:p>
          <a:p>
            <a:pPr marL="514350" lvl="0" indent="-514350">
              <a:buNone/>
            </a:pPr>
            <a:r>
              <a:rPr lang="en-US" sz="9600" b="1" dirty="0" smtClean="0">
                <a:cs typeface="Times New Roman" pitchFamily="18" charset="0"/>
              </a:rPr>
              <a:t>relates to religious freedom.</a:t>
            </a:r>
          </a:p>
          <a:p>
            <a:pPr>
              <a:buNone/>
            </a:pPr>
            <a:r>
              <a:rPr lang="en-US" sz="9600" b="1" dirty="0" smtClean="0">
                <a:cs typeface="Times New Roman" pitchFamily="18" charset="0"/>
              </a:rPr>
              <a:t> </a:t>
            </a:r>
          </a:p>
          <a:p>
            <a:pPr marL="1371600" indent="-1371600">
              <a:buNone/>
            </a:pPr>
            <a:r>
              <a:rPr lang="en-US" sz="9600" b="1" dirty="0" smtClean="0">
                <a:cs typeface="Times New Roman" pitchFamily="18" charset="0"/>
              </a:rPr>
              <a:t>Know key and influential persons in your area or community,</a:t>
            </a:r>
          </a:p>
          <a:p>
            <a:pPr marL="1371600" indent="-1371600">
              <a:buNone/>
            </a:pPr>
            <a:r>
              <a:rPr lang="en-US" sz="9600" b="1" dirty="0" smtClean="0">
                <a:cs typeface="Times New Roman" pitchFamily="18" charset="0"/>
              </a:rPr>
              <a:t>Including government officials, thought-leaders and decision</a:t>
            </a:r>
          </a:p>
          <a:p>
            <a:pPr marL="1371600" indent="-1371600">
              <a:buNone/>
            </a:pPr>
            <a:r>
              <a:rPr lang="en-US" sz="9600" b="1" dirty="0" smtClean="0">
                <a:cs typeface="Times New Roman" pitchFamily="18" charset="0"/>
              </a:rPr>
              <a:t>makers. </a:t>
            </a:r>
          </a:p>
          <a:p>
            <a:pPr marL="1371600" indent="-1371600">
              <a:buAutoNum type="arabicPeriod" startAt="2"/>
            </a:pPr>
            <a:endParaRPr lang="en-US" sz="9600" b="1" dirty="0" smtClean="0">
              <a:cs typeface="Times New Roman" pitchFamily="18" charset="0"/>
            </a:endParaRPr>
          </a:p>
          <a:p>
            <a:pPr>
              <a:buNone/>
            </a:pPr>
            <a:r>
              <a:rPr lang="en-US" sz="9600" b="1" dirty="0" smtClean="0">
                <a:cs typeface="Times New Roman" pitchFamily="18" charset="0"/>
              </a:rPr>
              <a:t>Promote religious liberty publications (</a:t>
            </a:r>
            <a:r>
              <a:rPr lang="en-US" sz="9600" b="1" dirty="0" err="1" smtClean="0">
                <a:cs typeface="Times New Roman" pitchFamily="18" charset="0"/>
              </a:rPr>
              <a:t>e.g</a:t>
            </a:r>
            <a:r>
              <a:rPr lang="en-US" sz="9600" b="1" dirty="0" smtClean="0">
                <a:cs typeface="Times New Roman" pitchFamily="18" charset="0"/>
              </a:rPr>
              <a:t> Liberty Magazine),</a:t>
            </a:r>
          </a:p>
          <a:p>
            <a:pPr>
              <a:buNone/>
            </a:pPr>
            <a:r>
              <a:rPr lang="en-US" sz="9600" b="1" dirty="0" smtClean="0">
                <a:cs typeface="Times New Roman" pitchFamily="18" charset="0"/>
              </a:rPr>
              <a:t>special days and media </a:t>
            </a:r>
            <a:r>
              <a:rPr lang="en-US" sz="9600" b="1" dirty="0" err="1" smtClean="0">
                <a:cs typeface="Times New Roman" pitchFamily="18" charset="0"/>
              </a:rPr>
              <a:t>programmes</a:t>
            </a:r>
            <a:r>
              <a:rPr lang="en-US" sz="9600" b="1" dirty="0" smtClean="0">
                <a:cs typeface="Times New Roman" pitchFamily="18" charset="0"/>
              </a:rPr>
              <a:t>.</a:t>
            </a:r>
          </a:p>
          <a:p>
            <a:pPr>
              <a:buNone/>
            </a:pPr>
            <a:r>
              <a:rPr lang="en-US" sz="9600" b="1" dirty="0" smtClean="0"/>
              <a:t> </a:t>
            </a:r>
          </a:p>
          <a:p>
            <a:endParaRPr lang="en-US" b="1"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37</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1"/>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childTnLst>
                                </p:cTn>
                              </p:par>
                              <p:par>
                                <p:cTn id="17" presetID="40" presetClass="entr" presetSubtype="0" fill="hold" nodeType="withEffect">
                                  <p:stCondLst>
                                    <p:cond delay="0"/>
                                  </p:stCondLst>
                                  <p:iterate type="lt">
                                    <p:tmPct val="10000"/>
                                  </p:iterate>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1"/>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
                                          </p:val>
                                        </p:tav>
                                        <p:tav tm="100000">
                                          <p:val>
                                            <p:strVal val="#ppt_y"/>
                                          </p:val>
                                        </p:tav>
                                      </p:tavLst>
                                    </p:anim>
                                  </p:childTnLst>
                                </p:cTn>
                              </p:par>
                              <p:par>
                                <p:cTn id="22" presetID="40" presetClass="entr" presetSubtype="0" fill="hold" nodeType="withEffect">
                                  <p:stCondLst>
                                    <p:cond delay="0"/>
                                  </p:stCondLst>
                                  <p:iterate type="lt">
                                    <p:tmPct val="10000"/>
                                  </p:iterate>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1"/>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inHorizontal)">
                                      <p:cBhvr>
                                        <p:cTn id="31" dur="500"/>
                                        <p:tgtEl>
                                          <p:spTgt spid="3">
                                            <p:txEl>
                                              <p:pRg st="4" end="4"/>
                                            </p:txEl>
                                          </p:spTgt>
                                        </p:tgtEl>
                                      </p:cBhvr>
                                    </p:animEffect>
                                  </p:childTnLst>
                                </p:cTn>
                              </p:par>
                              <p:par>
                                <p:cTn id="32" presetID="16" presetClass="entr" presetSubtype="26"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Horizontal)">
                                      <p:cBhvr>
                                        <p:cTn id="34" dur="500"/>
                                        <p:tgtEl>
                                          <p:spTgt spid="3">
                                            <p:txEl>
                                              <p:pRg st="5" end="5"/>
                                            </p:txEl>
                                          </p:spTgt>
                                        </p:tgtEl>
                                      </p:cBhvr>
                                    </p:animEffect>
                                  </p:childTnLst>
                                </p:cTn>
                              </p:par>
                              <p:par>
                                <p:cTn id="35" presetID="16" presetClass="entr" presetSubtype="2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slide(fromBottom)">
                                      <p:cBhvr>
                                        <p:cTn id="42" dur="500"/>
                                        <p:tgtEl>
                                          <p:spTgt spid="3">
                                            <p:txEl>
                                              <p:pRg st="8" end="8"/>
                                            </p:txEl>
                                          </p:spTgt>
                                        </p:tgtEl>
                                      </p:cBhvr>
                                    </p:animEffect>
                                  </p:childTnLst>
                                </p:cTn>
                              </p:par>
                              <p:par>
                                <p:cTn id="43" presetID="12" presetClass="entr" presetSubtype="4"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slide(fromBottom)">
                                      <p:cBhvr>
                                        <p:cTn id="4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Local PARL Director</a:t>
            </a:r>
            <a:endParaRPr lang="en-US" dirty="0"/>
          </a:p>
        </p:txBody>
      </p:sp>
      <p:sp>
        <p:nvSpPr>
          <p:cNvPr id="3" name="Content Placeholder 2"/>
          <p:cNvSpPr>
            <a:spLocks noGrp="1"/>
          </p:cNvSpPr>
          <p:nvPr>
            <p:ph idx="1"/>
          </p:nvPr>
        </p:nvSpPr>
        <p:spPr>
          <a:xfrm>
            <a:off x="457200" y="1981200"/>
            <a:ext cx="8229600" cy="3352801"/>
          </a:xfrm>
        </p:spPr>
        <p:txBody>
          <a:bodyPr>
            <a:noAutofit/>
          </a:bodyPr>
          <a:lstStyle/>
          <a:p>
            <a:pPr>
              <a:buNone/>
            </a:pPr>
            <a:r>
              <a:rPr lang="en-US" sz="2800" b="1" dirty="0" smtClean="0"/>
              <a:t>Be aware of what other denominations and religions are thinking and doing.</a:t>
            </a:r>
          </a:p>
          <a:p>
            <a:pPr>
              <a:buNone/>
            </a:pPr>
            <a:r>
              <a:rPr lang="en-US" sz="2800" b="1" dirty="0" smtClean="0"/>
              <a:t> Organize, participate or promote Religious Liberty meetings such as seminars, festivals, symposia and rallies</a:t>
            </a:r>
          </a:p>
          <a:p>
            <a:pPr>
              <a:buNone/>
            </a:pPr>
            <a:r>
              <a:rPr lang="en-US" sz="2800" b="1" dirty="0" smtClean="0"/>
              <a:t>Inform your Conference PARL Director of concerns or issues affecting your church.</a:t>
            </a:r>
          </a:p>
          <a:p>
            <a:endParaRPr lang="en-US" sz="2400" b="1"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38</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4"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0" end="0"/>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43"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
                                        <p:tgtEl>
                                          <p:spTgt spid="3">
                                            <p:txEl>
                                              <p:pRg st="2" end="2"/>
                                            </p:txEl>
                                          </p:spTgt>
                                        </p:tgtEl>
                                      </p:cBhvr>
                                    </p:animEffect>
                                    <p:anim calcmode="lin" valueType="num">
                                      <p:cBhvr>
                                        <p:cTn id="22"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Local PARL Director</a:t>
            </a:r>
            <a:endParaRPr lang="en-US" dirty="0"/>
          </a:p>
        </p:txBody>
      </p:sp>
      <p:sp>
        <p:nvSpPr>
          <p:cNvPr id="3" name="Content Placeholder 2"/>
          <p:cNvSpPr>
            <a:spLocks noGrp="1"/>
          </p:cNvSpPr>
          <p:nvPr>
            <p:ph idx="1"/>
          </p:nvPr>
        </p:nvSpPr>
        <p:spPr>
          <a:xfrm>
            <a:off x="457200" y="1981200"/>
            <a:ext cx="8229600" cy="3352801"/>
          </a:xfrm>
        </p:spPr>
        <p:txBody>
          <a:bodyPr>
            <a:noAutofit/>
          </a:bodyPr>
          <a:lstStyle/>
          <a:p>
            <a:pPr>
              <a:buNone/>
            </a:pPr>
            <a:r>
              <a:rPr lang="en-US" sz="2800" dirty="0" smtClean="0"/>
              <a:t>Keep your church, your Pastor and your community informed about the issues.</a:t>
            </a:r>
          </a:p>
          <a:p>
            <a:pPr>
              <a:buNone/>
            </a:pPr>
            <a:r>
              <a:rPr lang="en-US" sz="2800" dirty="0" smtClean="0"/>
              <a:t>Network by attending meetings, keeping in touch with persons and organizations sympathetic to your views and form alliances.</a:t>
            </a:r>
          </a:p>
          <a:p>
            <a:pPr>
              <a:buNone/>
            </a:pPr>
            <a:r>
              <a:rPr lang="en-US" sz="2800" dirty="0" smtClean="0"/>
              <a:t>Work closely with your Pastor.</a:t>
            </a:r>
          </a:p>
          <a:p>
            <a:pPr>
              <a:buNone/>
            </a:pPr>
            <a:endParaRPr lang="en-US" sz="2800" dirty="0" smtClean="0"/>
          </a:p>
          <a:p>
            <a:endParaRPr lang="en-US" sz="1600"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39</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
                                        <p:tgtEl>
                                          <p:spTgt spid="3">
                                            <p:txEl>
                                              <p:pRg st="0" end="0"/>
                                            </p:txEl>
                                          </p:spTgt>
                                        </p:tgtEl>
                                      </p:cBhvr>
                                    </p:animEffect>
                                    <p:anim calcmode="lin" valueType="num">
                                      <p:cBhvr>
                                        <p:cTn id="15"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6"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barn(inHorizontal)">
                                      <p:cBhvr>
                                        <p:cTn id="3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9. Lebanese Civil War</a:t>
            </a:r>
          </a:p>
          <a:p>
            <a:pPr>
              <a:buNone/>
            </a:pPr>
            <a:r>
              <a:rPr lang="en-US" dirty="0" smtClean="0"/>
              <a:t>Fought between Sunnis and Shiites  at the land of Lebanon between 1975-1990. Both sides belong to different ethnic groups of Islam and they both wanted the government control of Lebanon 150,000 died.</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4</a:t>
            </a:fld>
            <a:endParaRPr lang="en-US" dirty="0"/>
          </a:p>
        </p:txBody>
      </p:sp>
    </p:spTree>
  </p:cSld>
  <p:clrMapOvr>
    <a:masterClrMapping/>
  </p:clrMapOvr>
  <p:transition spd="med">
    <p:wipe di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Grievance Protocol</a:t>
            </a:r>
            <a:endParaRPr lang="en-US" sz="4000" dirty="0"/>
          </a:p>
        </p:txBody>
      </p:sp>
      <p:sp>
        <p:nvSpPr>
          <p:cNvPr id="3" name="Content Placeholder 2"/>
          <p:cNvSpPr>
            <a:spLocks noGrp="1"/>
          </p:cNvSpPr>
          <p:nvPr>
            <p:ph idx="1"/>
          </p:nvPr>
        </p:nvSpPr>
        <p:spPr>
          <a:xfrm>
            <a:off x="381000" y="1524000"/>
            <a:ext cx="8305800" cy="4648200"/>
          </a:xfrm>
        </p:spPr>
        <p:txBody>
          <a:bodyPr>
            <a:normAutofit fontScale="85000" lnSpcReduction="10000"/>
          </a:bodyPr>
          <a:lstStyle/>
          <a:p>
            <a:pPr>
              <a:buNone/>
            </a:pPr>
            <a:r>
              <a:rPr lang="en-US" b="1" dirty="0" smtClean="0"/>
              <a:t> </a:t>
            </a:r>
          </a:p>
          <a:p>
            <a:r>
              <a:rPr lang="en-US" dirty="0" smtClean="0"/>
              <a:t>When Religious Liberty issues arise in your local church contact your local PARL Director and bring the matter to your pastor. </a:t>
            </a:r>
          </a:p>
          <a:p>
            <a:r>
              <a:rPr lang="en-US" dirty="0" smtClean="0"/>
              <a:t>If the pastor needs assistance, then he should contact the Conference PARL Director. </a:t>
            </a:r>
          </a:p>
          <a:p>
            <a:r>
              <a:rPr lang="en-US" dirty="0" smtClean="0"/>
              <a:t>If the Conference PARL Director needs assistance, then contact should be made with the Union PARL Director. </a:t>
            </a:r>
          </a:p>
          <a:p>
            <a:r>
              <a:rPr lang="en-US" dirty="0" smtClean="0"/>
              <a:t>If problem persist then contact should be made with legal representatives in consultation with the Union.  </a:t>
            </a:r>
          </a:p>
          <a:p>
            <a:endParaRPr lang="en-US" b="1"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40</a:t>
            </a:fld>
            <a:endParaRPr lang="en-US"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4" presetClass="entr" presetSubtype="0" accel="10000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2"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Scale>
                                      <p:cBhvr>
                                        <p:cTn id="23"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3">
                                            <p:txEl>
                                              <p:pRg st="2" end="2"/>
                                            </p:txEl>
                                          </p:spTgt>
                                        </p:tgtEl>
                                        <p:attrNameLst>
                                          <p:attrName>ppt_x</p:attrName>
                                          <p:attrName>ppt_y</p:attrName>
                                        </p:attrNameLst>
                                      </p:cBhvr>
                                    </p:animMotion>
                                    <p:animEffect transition="in" filter="fade">
                                      <p:cBhvr>
                                        <p:cTn id="25" dur="10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p:stCondLst>
                        <p:cond delay="indefinite"/>
                      </p:stCondLst>
                      <p:childTnLst>
                        <p:par>
                          <p:cTn id="35" fill="hold">
                            <p:stCondLst>
                              <p:cond delay="0"/>
                            </p:stCondLst>
                            <p:childTnLst>
                              <p:par>
                                <p:cTn id="36" presetID="17" presetClass="entr" presetSubtype="1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8. Crusades</a:t>
            </a:r>
          </a:p>
          <a:p>
            <a:pPr>
              <a:buNone/>
            </a:pPr>
            <a:r>
              <a:rPr lang="en-US" dirty="0" smtClean="0"/>
              <a:t>Crusades is just a title for the multiple religious wars and fights that were fought between the Muslims and Christians due to the religious disputes and controls over land in the Jerusalem between 1095 and 1303 – 500,000 died</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5</a:t>
            </a:fld>
            <a:endParaRPr lang="en-US" dirty="0"/>
          </a:p>
        </p:txBody>
      </p:sp>
    </p:spTree>
  </p:cSld>
  <p:clrMapOvr>
    <a:masterClrMapping/>
  </p:clrMapOvr>
  <p:transition spd="med">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7. Second Sudanese Civil war</a:t>
            </a:r>
          </a:p>
          <a:p>
            <a:pPr>
              <a:buNone/>
            </a:pPr>
            <a:r>
              <a:rPr lang="en-US" dirty="0" smtClean="0"/>
              <a:t>started in 1983 and it lasted up to 2005 and during this time, more than 2 million people were died in the war and most of them were civilians.</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6</a:t>
            </a:fld>
            <a:endParaRPr lang="en-US" dirty="0"/>
          </a:p>
        </p:txBody>
      </p:sp>
    </p:spTree>
  </p:cSld>
  <p:clrMapOvr>
    <a:masterClrMapping/>
  </p:clrMapOvr>
  <p:transition spd="med">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6. First Sudanese Civil War</a:t>
            </a:r>
          </a:p>
          <a:p>
            <a:pPr>
              <a:buNone/>
            </a:pPr>
            <a:r>
              <a:rPr lang="en-US" dirty="0" smtClean="0"/>
              <a:t>Started from 1955 and ended in 1972. It was  fought because of ethnic and religious difference between the Muslims and Christians. More than half a million deaths of soldiers and civilians.</a:t>
            </a:r>
            <a:endParaRPr lang="en-US" b="1" dirty="0" smtClean="0"/>
          </a:p>
          <a:p>
            <a:pPr>
              <a:buNone/>
            </a:pP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7</a:t>
            </a:fld>
            <a:endParaRPr lang="en-US" dirty="0"/>
          </a:p>
        </p:txBody>
      </p:sp>
    </p:spTree>
  </p:cSld>
  <p:clrMapOvr>
    <a:masterClrMapping/>
  </p:clrMapOvr>
  <p:transition spd="med">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5. German Peasants’ War</a:t>
            </a:r>
          </a:p>
          <a:p>
            <a:pPr>
              <a:buNone/>
            </a:pPr>
            <a:r>
              <a:rPr lang="en-US" dirty="0" smtClean="0"/>
              <a:t>It started in 1524 when King of France implemented different taxes on the Dutch churches as compared to the French churches and the rules for Dutch Catholics were also different. This fight resulted into the killing of more than 200,000 poor farmers and untrained soldiers and at the end, in 1525, the war was stopped and all the participants were hanged till death.</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8</a:t>
            </a:fld>
            <a:endParaRPr lang="en-US" dirty="0"/>
          </a:p>
        </p:txBody>
      </p:sp>
    </p:spTree>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4. Nigerian Civil War</a:t>
            </a:r>
          </a:p>
          <a:p>
            <a:pPr>
              <a:buNone/>
            </a:pPr>
            <a:r>
              <a:rPr lang="en-US" dirty="0" smtClean="0"/>
              <a:t>This war was fought between Igbo of Southern and Hausas of Northern Nigeria for more than 2 years in between July 6, 1967 and January 15, 1970. It left more than 1 million deaths including the soldiers and the civilians. There were many other religions involved in this war but mainly it was between the Muslims and Christians.</a:t>
            </a:r>
            <a:endParaRPr lang="en-US" dirty="0"/>
          </a:p>
        </p:txBody>
      </p:sp>
      <p:sp>
        <p:nvSpPr>
          <p:cNvPr id="4" name="Slide Number Placeholder 3"/>
          <p:cNvSpPr>
            <a:spLocks noGrp="1"/>
          </p:cNvSpPr>
          <p:nvPr>
            <p:ph type="sldNum" sz="quarter" idx="12"/>
          </p:nvPr>
        </p:nvSpPr>
        <p:spPr/>
        <p:txBody>
          <a:bodyPr/>
          <a:lstStyle/>
          <a:p>
            <a:fld id="{B20F3DF6-95C7-462F-92CE-FC8AD84F3637}" type="slidenum">
              <a:rPr lang="en-US" smtClean="0"/>
              <a:pPr/>
              <a:t>9</a:t>
            </a:fld>
            <a:endParaRPr lang="en-US" dirty="0"/>
          </a:p>
        </p:txBody>
      </p:sp>
    </p:spTree>
  </p:cSld>
  <p:clrMapOvr>
    <a:masterClrMapping/>
  </p:clrMapOvr>
  <p:transition spd="med">
    <p:wipe dir="d"/>
  </p:transition>
</p:sld>
</file>

<file path=ppt/theme/theme1.xml><?xml version="1.0" encoding="utf-8"?>
<a:theme xmlns:a="http://schemas.openxmlformats.org/drawingml/2006/main" name="jamaica union communication department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jamaica union communication department2</Template>
  <TotalTime>2049</TotalTime>
  <Words>1903</Words>
  <Application>Microsoft Office PowerPoint</Application>
  <PresentationFormat>On-screen Show (4:3)</PresentationFormat>
  <Paragraphs>167</Paragraphs>
  <Slides>40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Courier New</vt:lpstr>
      <vt:lpstr>Edwardian Script ITC</vt:lpstr>
      <vt:lpstr>Times New Roman</vt:lpstr>
      <vt:lpstr>Wingdings</vt:lpstr>
      <vt:lpstr>jamaica union communication department2</vt:lpstr>
      <vt:lpstr>   Public Affairs and Religious Liberty  </vt:lpstr>
      <vt:lpstr>Religious Conflicts </vt:lpstr>
      <vt:lpstr>10 Largest Religious Wars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Where did Freedom of Choice started?</vt:lpstr>
      <vt:lpstr>Freedom of Religion</vt:lpstr>
      <vt:lpstr>Biblical Basis</vt:lpstr>
      <vt:lpstr>Scriptural References</vt:lpstr>
      <vt:lpstr>What is Religious Freedom?</vt:lpstr>
      <vt:lpstr>What is Religious Freedom?</vt:lpstr>
      <vt:lpstr>Public Affairs and Religious Liberty</vt:lpstr>
      <vt:lpstr>Public Affairs and Religious Liberty</vt:lpstr>
      <vt:lpstr>  Public Affairs and Religious Liberty </vt:lpstr>
      <vt:lpstr>Aims and Objectives</vt:lpstr>
      <vt:lpstr>Aims and Objectives</vt:lpstr>
      <vt:lpstr>Aims and Objectives</vt:lpstr>
      <vt:lpstr>Freedom of Religion</vt:lpstr>
      <vt:lpstr> Non-Denominational Causes </vt:lpstr>
      <vt:lpstr>Working with others</vt:lpstr>
      <vt:lpstr>Working with others</vt:lpstr>
      <vt:lpstr>Our Responsibility</vt:lpstr>
      <vt:lpstr>Our Responsibility</vt:lpstr>
      <vt:lpstr> Declaration of Principles </vt:lpstr>
      <vt:lpstr> Declaration of Principles </vt:lpstr>
      <vt:lpstr> The Church and Society </vt:lpstr>
      <vt:lpstr> Relations with Other Churches </vt:lpstr>
      <vt:lpstr>Relations with Other Churches</vt:lpstr>
      <vt:lpstr>Relations with Other Churches</vt:lpstr>
      <vt:lpstr>Roles of the Local PARL Director</vt:lpstr>
      <vt:lpstr>Roles Local PARL Director</vt:lpstr>
      <vt:lpstr>Roles of Local PARL Director</vt:lpstr>
      <vt:lpstr>Grievance Protocol</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Embracing the Age of the Mass Media</dc:title>
  <dc:creator>ncoke</dc:creator>
  <cp:lastModifiedBy>phillip castell</cp:lastModifiedBy>
  <cp:revision>172</cp:revision>
  <dcterms:created xsi:type="dcterms:W3CDTF">2010-12-05T04:28:38Z</dcterms:created>
  <dcterms:modified xsi:type="dcterms:W3CDTF">2016-02-18T23:48:02Z</dcterms:modified>
</cp:coreProperties>
</file>